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8" r:id="rId3"/>
    <p:sldId id="279" r:id="rId4"/>
    <p:sldId id="283" r:id="rId5"/>
    <p:sldId id="260" r:id="rId6"/>
    <p:sldId id="271" r:id="rId7"/>
    <p:sldId id="265" r:id="rId8"/>
    <p:sldId id="264" r:id="rId9"/>
    <p:sldId id="270" r:id="rId10"/>
    <p:sldId id="272" r:id="rId11"/>
    <p:sldId id="273" r:id="rId12"/>
    <p:sldId id="268" r:id="rId13"/>
    <p:sldId id="274" r:id="rId14"/>
    <p:sldId id="277" r:id="rId15"/>
    <p:sldId id="282" r:id="rId16"/>
    <p:sldId id="281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432" autoAdjust="0"/>
    <p:restoredTop sz="94660"/>
  </p:normalViewPr>
  <p:slideViewPr>
    <p:cSldViewPr snapToGrid="0">
      <p:cViewPr varScale="1">
        <p:scale>
          <a:sx n="49" d="100"/>
          <a:sy n="49" d="100"/>
        </p:scale>
        <p:origin x="-34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ECD1946-07B2-45E3-B7B4-79871CA35999}" type="datetimeFigureOut">
              <a:rPr lang="zh-TW" altLang="en-US"/>
              <a:pPr>
                <a:defRPr/>
              </a:pPr>
              <a:t>2016/12/6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31C0C63-667B-43E3-A002-2B81D59683C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6B3A8-A84B-4FC0-9FCA-4593E1DC2EC5}" type="datetime1">
              <a:rPr lang="en-GB" altLang="zh-TW"/>
              <a:pPr>
                <a:defRPr/>
              </a:pPr>
              <a:t>06/12/2016</a:t>
            </a:fld>
            <a:endParaRPr lang="en-GB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4C645-1F3C-41D9-A93A-2725495E051E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A9D9E-8243-4212-8289-4AB78F4587B2}" type="datetime1">
              <a:rPr lang="en-GB" altLang="zh-TW"/>
              <a:pPr>
                <a:defRPr/>
              </a:pPr>
              <a:t>06/12/2016</a:t>
            </a:fld>
            <a:endParaRPr lang="en-GB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FDB1-51FE-4CA6-A697-FF9C0698E04F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B892D-1B86-4088-AB4E-97DFA8504CE5}" type="datetime1">
              <a:rPr lang="en-GB" altLang="zh-TW"/>
              <a:pPr>
                <a:defRPr/>
              </a:pPr>
              <a:t>06/12/2016</a:t>
            </a:fld>
            <a:endParaRPr lang="en-GB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9AC89-2E00-4036-B4C6-8024B9425606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CA7C9-DC9C-4914-9AA7-BBBE074FD3E8}" type="datetime1">
              <a:rPr lang="en-GB" altLang="zh-TW"/>
              <a:pPr>
                <a:defRPr/>
              </a:pPr>
              <a:t>06/12/2016</a:t>
            </a:fld>
            <a:endParaRPr lang="en-GB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A4BAC-9D30-4718-9953-C3061529E5EA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7837F-F0BF-4155-B98A-A45665A0B8C0}" type="datetime1">
              <a:rPr lang="en-GB" altLang="zh-TW"/>
              <a:pPr>
                <a:defRPr/>
              </a:pPr>
              <a:t>06/12/2016</a:t>
            </a:fld>
            <a:endParaRPr lang="en-GB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85FAD-D1E3-4934-BDF2-038B4974F13B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CF762-B7A9-4CEA-BF46-A49708D542F9}" type="datetime1">
              <a:rPr lang="en-GB" altLang="zh-TW"/>
              <a:pPr>
                <a:defRPr/>
              </a:pPr>
              <a:t>06/12/2016</a:t>
            </a:fld>
            <a:endParaRPr lang="en-GB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65EB6-4265-465A-AA9C-C9BED7B152E5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32A87-24B6-4A2D-A95E-D1AB4A6B7F6B}" type="datetime1">
              <a:rPr lang="en-GB" altLang="zh-TW"/>
              <a:pPr>
                <a:defRPr/>
              </a:pPr>
              <a:t>06/12/2016</a:t>
            </a:fld>
            <a:endParaRPr lang="en-GB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4FE01-CB2F-4791-954A-C223AFE473E8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0C752-2012-4A1C-9628-200678CDD0FD}" type="datetime1">
              <a:rPr lang="en-GB" altLang="zh-TW"/>
              <a:pPr>
                <a:defRPr/>
              </a:pPr>
              <a:t>06/12/2016</a:t>
            </a:fld>
            <a:endParaRPr lang="en-GB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D9378-234F-485D-8C89-8033E4F3106F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30ABA-BC1A-4FC1-BC5D-AF46972F519B}" type="datetime1">
              <a:rPr lang="en-GB" altLang="zh-TW"/>
              <a:pPr>
                <a:defRPr/>
              </a:pPr>
              <a:t>06/12/2016</a:t>
            </a:fld>
            <a:endParaRPr lang="en-GB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8B7B0-EF7F-464A-9A62-D10C49B17C94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37B63-CBC0-4BBB-9684-13D4BBEC6D89}" type="datetime1">
              <a:rPr lang="en-GB" altLang="zh-TW"/>
              <a:pPr>
                <a:defRPr/>
              </a:pPr>
              <a:t>06/12/2016</a:t>
            </a:fld>
            <a:endParaRPr lang="en-GB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3EB7A-87E3-47FE-80A2-905B0B04B4EE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E32FA-E732-4EC5-900D-F47A3DD79E57}" type="datetime1">
              <a:rPr lang="en-GB" altLang="zh-TW"/>
              <a:pPr>
                <a:defRPr/>
              </a:pPr>
              <a:t>06/12/2016</a:t>
            </a:fld>
            <a:endParaRPr lang="en-GB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B54D0-6FE1-47B9-8862-608BE9C651DD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en-GB" altLang="zh-TW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GB" altLang="zh-TW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785B6EC-85A2-4339-A424-F9162BDC6BCD}" type="datetime1">
              <a:rPr lang="en-GB" altLang="zh-TW"/>
              <a:pPr>
                <a:defRPr/>
              </a:pPr>
              <a:t>06/12/2016</a:t>
            </a:fld>
            <a:endParaRPr lang="en-GB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GB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04D843FD-8D7E-4019-92F8-92D5DA66BFFE}" type="slidenum">
              <a:rPr lang="en-GB" altLang="zh-TW"/>
              <a:pPr>
                <a:defRPr/>
              </a:pPr>
              <a:t>‹#›</a:t>
            </a:fld>
            <a:endParaRPr lang="en-GB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3.nccu.edu.tw/~iaezcpc/renew_j_index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1270000" y="628650"/>
            <a:ext cx="9409113" cy="3911600"/>
          </a:xfrm>
        </p:spPr>
        <p:txBody>
          <a:bodyPr/>
          <a:lstStyle/>
          <a:p>
            <a:pPr eaLnBrk="1" hangingPunct="1"/>
            <a:r>
              <a:rPr lang="en-US" altLang="zh-TW" sz="4800" b="1" smtClean="0"/>
              <a:t/>
            </a:r>
            <a:br>
              <a:rPr lang="en-US" altLang="zh-TW" sz="4800" b="1" smtClean="0"/>
            </a:br>
            <a:r>
              <a:rPr lang="en-US" altLang="zh-TW" sz="4800" b="1" smtClean="0"/>
              <a:t/>
            </a:r>
            <a:br>
              <a:rPr lang="en-US" altLang="zh-TW" sz="4800" b="1" smtClean="0"/>
            </a:br>
            <a:r>
              <a:rPr lang="en-US" altLang="zh-TW" sz="4800" b="1" smtClean="0"/>
              <a:t/>
            </a:r>
            <a:br>
              <a:rPr lang="en-US" altLang="zh-TW" sz="4800" b="1" smtClean="0"/>
            </a:br>
            <a:r>
              <a:rPr lang="en-US" altLang="zh-TW" sz="4800" b="1" smtClean="0"/>
              <a:t/>
            </a:r>
            <a:br>
              <a:rPr lang="en-US" altLang="zh-TW" sz="4800" b="1" smtClean="0"/>
            </a:br>
            <a:r>
              <a:rPr lang="en-US" altLang="zh-TW" sz="4800" b="1" smtClean="0"/>
              <a:t/>
            </a:r>
            <a:br>
              <a:rPr lang="en-US" altLang="zh-TW" sz="4800" b="1" smtClean="0"/>
            </a:br>
            <a:r>
              <a:rPr lang="zh-TW" altLang="zh-TW" sz="4800" smtClean="0"/>
              <a:t/>
            </a:r>
            <a:br>
              <a:rPr lang="zh-TW" altLang="zh-TW" sz="4800" smtClean="0"/>
            </a:br>
            <a:r>
              <a:rPr lang="en-US" altLang="zh-TW" sz="3600" b="1" smtClean="0"/>
              <a:t>Publication Trends in the Race of World Class Status : </a:t>
            </a:r>
            <a:br>
              <a:rPr lang="en-US" altLang="zh-TW" sz="3600" b="1" smtClean="0"/>
            </a:br>
            <a:r>
              <a:rPr lang="en-US" altLang="zh-TW" sz="3600" b="1" smtClean="0"/>
              <a:t>The Case of Two Fields in a Taiwanese</a:t>
            </a:r>
            <a:br>
              <a:rPr lang="en-US" altLang="zh-TW" sz="3600" b="1" smtClean="0"/>
            </a:br>
            <a:r>
              <a:rPr lang="en-US" altLang="zh-TW" sz="3600" b="1" smtClean="0"/>
              <a:t>University </a:t>
            </a:r>
            <a:r>
              <a:rPr lang="en-GB" altLang="zh-TW" sz="4800" smtClean="0"/>
              <a:t/>
            </a:r>
            <a:br>
              <a:rPr lang="en-GB" altLang="zh-TW" sz="4800" smtClean="0"/>
            </a:br>
            <a:r>
              <a:rPr lang="en-GB" altLang="zh-TW" sz="3200" smtClean="0"/>
              <a:t>Chuing Prudence Chou (</a:t>
            </a:r>
            <a:r>
              <a:rPr lang="zh-TW" altLang="en-US" sz="3200" smtClean="0"/>
              <a:t>周祝瑛</a:t>
            </a:r>
            <a:r>
              <a:rPr lang="en-US" altLang="zh-TW" sz="3200" smtClean="0"/>
              <a:t>)</a:t>
            </a:r>
            <a:r>
              <a:rPr lang="en-GB" altLang="zh-TW" sz="3200" smtClean="0"/>
              <a:t/>
            </a:r>
            <a:br>
              <a:rPr lang="en-GB" altLang="zh-TW" sz="3200" smtClean="0"/>
            </a:br>
            <a:r>
              <a:rPr lang="en-GB" altLang="zh-TW" sz="3200" smtClean="0"/>
              <a:t>, National Chengchi University</a:t>
            </a:r>
            <a:r>
              <a:rPr lang="zh-TW" altLang="en-US" sz="3200" smtClean="0"/>
              <a:t> </a:t>
            </a:r>
            <a:r>
              <a:rPr lang="en-US" altLang="zh-TW" sz="3200" smtClean="0"/>
              <a:t>(</a:t>
            </a:r>
            <a:r>
              <a:rPr lang="zh-TW" altLang="en-US" sz="3200" smtClean="0"/>
              <a:t>台灣政治大學</a:t>
            </a:r>
            <a:r>
              <a:rPr lang="en-US" altLang="zh-TW" sz="3200" smtClean="0"/>
              <a:t>)</a:t>
            </a:r>
            <a:r>
              <a:rPr lang="en-GB" altLang="zh-TW" sz="3200" smtClean="0"/>
              <a:t>, Taiwan</a:t>
            </a:r>
            <a:r>
              <a:rPr lang="en-GB" altLang="zh-TW" sz="4800" smtClean="0"/>
              <a:t/>
            </a:r>
            <a:br>
              <a:rPr lang="en-GB" altLang="zh-TW" sz="4800" smtClean="0"/>
            </a:br>
            <a:endParaRPr lang="en-GB" altLang="zh-TW" sz="4800" smtClean="0"/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484313" y="4927600"/>
            <a:ext cx="9101137" cy="900113"/>
          </a:xfrm>
        </p:spPr>
        <p:txBody>
          <a:bodyPr/>
          <a:lstStyle/>
          <a:p>
            <a:pPr eaLnBrk="1" hangingPunct="1"/>
            <a:r>
              <a:rPr lang="en-US" altLang="zh-TW" smtClean="0"/>
              <a:t>WCCES,</a:t>
            </a:r>
            <a:r>
              <a:rPr lang="zh-TW" altLang="en-US" smtClean="0"/>
              <a:t> </a:t>
            </a:r>
            <a:r>
              <a:rPr lang="en-US" altLang="zh-TW" smtClean="0"/>
              <a:t>2016,  Beijing, China</a:t>
            </a:r>
          </a:p>
          <a:p>
            <a:pPr eaLnBrk="1" hangingPunct="1"/>
            <a:r>
              <a:rPr lang="en-US" altLang="zh-TW" smtClean="0"/>
              <a:t>Augut 22-26,  2016</a:t>
            </a:r>
            <a:endParaRPr lang="en-GB" altLang="zh-TW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zh-TW" smtClean="0"/>
              <a:t>Publication Trends by Department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zh-TW" smtClean="0"/>
              <a:t>More English papers in Dept of Education after 2003. </a:t>
            </a:r>
          </a:p>
          <a:p>
            <a:pPr eaLnBrk="1" hangingPunct="1"/>
            <a:endParaRPr lang="en-GB" altLang="zh-TW" smtClean="0"/>
          </a:p>
          <a:p>
            <a:pPr eaLnBrk="1" hangingPunct="1"/>
            <a:r>
              <a:rPr lang="en-GB" altLang="zh-TW" smtClean="0"/>
              <a:t>Ethnography faculty continued publishing primarily in Chinese after 2003 .</a:t>
            </a:r>
          </a:p>
          <a:p>
            <a:pPr eaLnBrk="1" hangingPunct="1"/>
            <a:endParaRPr lang="en-GB" altLang="zh-TW" smtClean="0"/>
          </a:p>
          <a:p>
            <a:pPr eaLnBrk="1" hangingPunct="1"/>
            <a:r>
              <a:rPr lang="en-GB" altLang="zh-TW" smtClean="0"/>
              <a:t>Faculty with quantitative backgrounds published more than those with qualitative backgrounds.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zh-TW" smtClean="0"/>
              <a:t>Hiring and Promotion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zh-TW" smtClean="0"/>
              <a:t>Probation and evaluation systems rely heavily on research journal publications.</a:t>
            </a:r>
          </a:p>
          <a:p>
            <a:pPr eaLnBrk="1" hangingPunct="1"/>
            <a:endParaRPr lang="en-GB" altLang="zh-TW" smtClean="0"/>
          </a:p>
          <a:p>
            <a:pPr eaLnBrk="1" hangingPunct="1"/>
            <a:r>
              <a:rPr lang="en-GB" altLang="zh-TW" smtClean="0"/>
              <a:t>Promotion rates within these departments showed correlation with journal publication rates.</a:t>
            </a:r>
          </a:p>
          <a:p>
            <a:pPr eaLnBrk="1" hangingPunct="1"/>
            <a:endParaRPr lang="en-GB" altLang="zh-TW" smtClean="0"/>
          </a:p>
          <a:p>
            <a:pPr eaLnBrk="1" hangingPunct="1"/>
            <a:r>
              <a:rPr lang="en-GB" altLang="zh-TW" smtClean="0"/>
              <a:t>Faculty hired under post-2001 terms (6-year probation) tend to prioritize journal publication.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zh-TW" smtClean="0"/>
              <a:t>Trends in publication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2846388"/>
          <a:ext cx="10515600" cy="1482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/>
                  </a:extLst>
                </a:gridCol>
                <a:gridCol w="3505200">
                  <a:extLst>
                    <a:ext uri="{9D8B030D-6E8A-4147-A177-3AD203B41FA5}"/>
                  </a:extLst>
                </a:gridCol>
                <a:gridCol w="3505200">
                  <a:extLst>
                    <a:ext uri="{9D8B030D-6E8A-4147-A177-3AD203B41FA5}"/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Year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Ethnography*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Education*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1993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0.78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1.48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2003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0.78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1.67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4.17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3337" name="TextBox 4"/>
          <p:cNvSpPr txBox="1">
            <a:spLocks noChangeArrowheads="1"/>
          </p:cNvSpPr>
          <p:nvPr/>
        </p:nvSpPr>
        <p:spPr bwMode="auto">
          <a:xfrm>
            <a:off x="5624513" y="4637088"/>
            <a:ext cx="6502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GB" altLang="zh-TW" sz="1600">
                <a:latin typeface="Calibri" pitchFamily="34" charset="0"/>
              </a:rPr>
              <a:t>*Average number of papers published per faculty member per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zh-TW" b="1" i="1" smtClean="0"/>
              <a:t>Important Findings…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GB" altLang="zh-TW" sz="2600" smtClean="0"/>
              <a:t>journal publication is number one academic task.</a:t>
            </a:r>
          </a:p>
          <a:p>
            <a:pPr eaLnBrk="1" hangingPunct="1">
              <a:lnSpc>
                <a:spcPct val="70000"/>
              </a:lnSpc>
            </a:pPr>
            <a:r>
              <a:rPr lang="en-GB" altLang="zh-TW" sz="2600" smtClean="0"/>
              <a:t>Rank promotion heavily depends on publication in SSCI, SCI, TSSCI.</a:t>
            </a:r>
          </a:p>
          <a:p>
            <a:pPr eaLnBrk="1" hangingPunct="1">
              <a:lnSpc>
                <a:spcPct val="70000"/>
              </a:lnSpc>
            </a:pPr>
            <a:r>
              <a:rPr lang="en-GB" altLang="zh-TW" sz="2600" smtClean="0"/>
              <a:t>Teaching and ‘public intellectual’ roles are less important.</a:t>
            </a:r>
          </a:p>
          <a:p>
            <a:pPr eaLnBrk="1" hangingPunct="1">
              <a:lnSpc>
                <a:spcPct val="70000"/>
              </a:lnSpc>
            </a:pPr>
            <a:r>
              <a:rPr lang="en-GB" altLang="zh-TW" sz="2600" smtClean="0"/>
              <a:t>Creates a ‘winner takes all’ environment amongst colleagues.</a:t>
            </a:r>
          </a:p>
          <a:p>
            <a:pPr eaLnBrk="1" hangingPunct="1">
              <a:lnSpc>
                <a:spcPct val="70000"/>
              </a:lnSpc>
            </a:pPr>
            <a:r>
              <a:rPr lang="en-GB" altLang="zh-TW" sz="2600" smtClean="0"/>
              <a:t>Education’s SSCI-relevant research output comes from a small number of staff.</a:t>
            </a:r>
          </a:p>
          <a:p>
            <a:pPr eaLnBrk="1" hangingPunct="1">
              <a:lnSpc>
                <a:spcPct val="70000"/>
              </a:lnSpc>
            </a:pPr>
            <a:r>
              <a:rPr lang="en-GB" altLang="zh-TW" sz="2600" smtClean="0"/>
              <a:t>Research topics are geared to appeal to journal editors, not be locally-relevant.</a:t>
            </a:r>
          </a:p>
          <a:p>
            <a:pPr eaLnBrk="1" hangingPunct="1">
              <a:lnSpc>
                <a:spcPct val="70000"/>
              </a:lnSpc>
            </a:pPr>
            <a:r>
              <a:rPr lang="en-GB" altLang="zh-TW" sz="2600" smtClean="0"/>
              <a:t>Ethnography’s low publication rate and mainly-Chinese medium make them less vulnerable to pressure.</a:t>
            </a:r>
          </a:p>
          <a:p>
            <a:pPr eaLnBrk="1" hangingPunct="1">
              <a:lnSpc>
                <a:spcPct val="70000"/>
              </a:lnSpc>
            </a:pPr>
            <a:endParaRPr lang="en-GB" altLang="zh-TW" sz="2600" smtClean="0"/>
          </a:p>
          <a:p>
            <a:pPr eaLnBrk="1" hangingPunct="1">
              <a:lnSpc>
                <a:spcPct val="70000"/>
              </a:lnSpc>
            </a:pPr>
            <a:endParaRPr lang="en-GB" altLang="zh-TW" sz="2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/>
          <p:cNvSpPr>
            <a:spLocks noGrp="1"/>
          </p:cNvSpPr>
          <p:nvPr>
            <p:ph type="title"/>
          </p:nvPr>
        </p:nvSpPr>
        <p:spPr>
          <a:xfrm>
            <a:off x="819150" y="-628650"/>
            <a:ext cx="10534650" cy="3930650"/>
          </a:xfrm>
        </p:spPr>
        <p:txBody>
          <a:bodyPr/>
          <a:lstStyle/>
          <a:p>
            <a:pPr eaLnBrk="1" hangingPunct="1"/>
            <a:r>
              <a:rPr lang="zh-TW" altLang="en-US" smtClean="0"/>
              <a:t> 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z="3200" smtClean="0"/>
              <a:t>This paper contains preliminary findings as part of   the </a:t>
            </a:r>
            <a:br>
              <a:rPr lang="en-US" altLang="zh-TW" sz="3200" smtClean="0"/>
            </a:br>
            <a:r>
              <a:rPr lang="en-US" altLang="zh-TW" sz="3200" smtClean="0"/>
              <a:t/>
            </a:r>
            <a:br>
              <a:rPr lang="en-US" altLang="zh-TW" sz="3200" smtClean="0"/>
            </a:br>
            <a:r>
              <a:rPr lang="en-US" altLang="zh-TW" sz="3200" smtClean="0"/>
              <a:t>“</a:t>
            </a:r>
            <a:r>
              <a:rPr lang="en-GB" altLang="zh-TW" sz="3200" b="1" i="1" smtClean="0"/>
              <a:t>Measuring Up: The Intended and Unintended Consequencesof Global Competition and </a:t>
            </a:r>
            <a:r>
              <a:rPr lang="zh-TW" altLang="zh-TW" sz="3200" b="1" i="1" smtClean="0"/>
              <a:t/>
            </a:r>
            <a:br>
              <a:rPr lang="zh-TW" altLang="zh-TW" sz="3200" b="1" i="1" smtClean="0"/>
            </a:br>
            <a:r>
              <a:rPr lang="en-GB" altLang="zh-TW" sz="3200" b="1" i="1" smtClean="0"/>
              <a:t>Metrics on Local Scholarship” project</a:t>
            </a:r>
            <a:r>
              <a:rPr lang="en-GB" altLang="zh-TW" sz="3200" smtClean="0"/>
              <a:t>.</a:t>
            </a:r>
            <a:r>
              <a:rPr lang="en-US" altLang="zh-TW" sz="3200" smtClean="0"/>
              <a:t/>
            </a:r>
            <a:br>
              <a:rPr lang="en-US" altLang="zh-TW" sz="3200" smtClean="0"/>
            </a:br>
            <a:endParaRPr lang="zh-TW" altLang="en-US" sz="3200" smtClean="0"/>
          </a:p>
        </p:txBody>
      </p:sp>
      <p:sp>
        <p:nvSpPr>
          <p:cNvPr id="15363" name="內容版面配置區 2"/>
          <p:cNvSpPr>
            <a:spLocks noGrp="1"/>
          </p:cNvSpPr>
          <p:nvPr>
            <p:ph idx="1"/>
          </p:nvPr>
        </p:nvSpPr>
        <p:spPr>
          <a:xfrm>
            <a:off x="806450" y="3937000"/>
            <a:ext cx="10547350" cy="5097463"/>
          </a:xfrm>
        </p:spPr>
        <p:txBody>
          <a:bodyPr/>
          <a:lstStyle/>
          <a:p>
            <a:pPr eaLnBrk="1" hangingPunct="1"/>
            <a:r>
              <a:rPr lang="en-GB" altLang="zh-TW" smtClean="0"/>
              <a:t>For further information, please refer to Special Issue of</a:t>
            </a:r>
          </a:p>
          <a:p>
            <a:pPr eaLnBrk="1" hangingPunct="1">
              <a:buFont typeface="Arial" charset="0"/>
              <a:buNone/>
            </a:pPr>
            <a:r>
              <a:rPr lang="en-GB" altLang="zh-TW" smtClean="0"/>
              <a:t>   </a:t>
            </a:r>
            <a:r>
              <a:rPr lang="en-GB" altLang="zh-TW" b="1" i="1" smtClean="0"/>
              <a:t>Higher Education Policy</a:t>
            </a:r>
            <a:r>
              <a:rPr lang="en-GB" altLang="zh-TW" smtClean="0"/>
              <a:t> (2016, winter</a:t>
            </a:r>
            <a:r>
              <a:rPr lang="en-GB" altLang="zh-TW" i="1" smtClean="0"/>
              <a:t>).</a:t>
            </a:r>
            <a:endParaRPr lang="zh-TW" altLang="zh-TW" smtClean="0"/>
          </a:p>
          <a:p>
            <a:pPr eaLnBrk="1" hangingPunct="1"/>
            <a:r>
              <a:rPr lang="en-GB" altLang="zh-TW" smtClean="0"/>
              <a:t> </a:t>
            </a:r>
            <a:endParaRPr lang="zh-TW" altLang="zh-TW" smtClean="0"/>
          </a:p>
          <a:p>
            <a:pPr eaLnBrk="1" hangingPunct="1"/>
            <a:endParaRPr lang="zh-TW" altLang="zh-TW" smtClean="0"/>
          </a:p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/>
            </a:r>
            <a:br>
              <a:rPr lang="en-US" altLang="zh-TW" smtClean="0"/>
            </a:br>
            <a:r>
              <a:rPr lang="zh-TW" altLang="en-US" smtClean="0"/>
              <a:t/>
            </a:r>
            <a:br>
              <a:rPr lang="zh-TW" altLang="en-US" smtClean="0"/>
            </a:br>
            <a:endParaRPr lang="zh-TW" altLang="en-US" smtClean="0"/>
          </a:p>
        </p:txBody>
      </p:sp>
      <p:sp>
        <p:nvSpPr>
          <p:cNvPr id="16387" name="內容版面配置區 2"/>
          <p:cNvSpPr>
            <a:spLocks noGrp="1"/>
          </p:cNvSpPr>
          <p:nvPr>
            <p:ph idx="1"/>
          </p:nvPr>
        </p:nvSpPr>
        <p:spPr>
          <a:xfrm>
            <a:off x="609600" y="1341438"/>
            <a:ext cx="11055350" cy="5040312"/>
          </a:xfrm>
        </p:spPr>
        <p:txBody>
          <a:bodyPr/>
          <a:lstStyle/>
          <a:p>
            <a:pPr eaLnBrk="1" hangingPunct="1"/>
            <a:endParaRPr lang="en-US" altLang="zh-TW" smtClean="0"/>
          </a:p>
          <a:p>
            <a:pPr eaLnBrk="1" hangingPunct="1"/>
            <a:r>
              <a:rPr lang="en-US" altLang="zh-TW" smtClean="0">
                <a:hlinkClick r:id="rId2"/>
              </a:rPr>
              <a:t>email: iaezcpc@gmail.com</a:t>
            </a:r>
          </a:p>
          <a:p>
            <a:pPr eaLnBrk="1" hangingPunct="1"/>
            <a:endParaRPr lang="en-US" altLang="zh-TW" smtClean="0">
              <a:hlinkClick r:id="rId2"/>
            </a:endParaRPr>
          </a:p>
          <a:p>
            <a:pPr eaLnBrk="1" hangingPunct="1"/>
            <a:r>
              <a:rPr lang="en-US" altLang="zh-TW" smtClean="0">
                <a:hlinkClick r:id="rId2"/>
              </a:rPr>
              <a:t>Website: http://www3.nccu.edu.tw/~iaezcpc/renew_j_index.html</a:t>
            </a:r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r>
              <a:rPr lang="en-US" altLang="zh-TW" smtClean="0"/>
              <a:t>Recent publication: </a:t>
            </a:r>
          </a:p>
          <a:p>
            <a:pPr eaLnBrk="1" hangingPunct="1"/>
            <a:r>
              <a:rPr lang="en-US" altLang="zh-TW" b="1" i="1" smtClean="0"/>
              <a:t>Taiwan Education at the Crossroad (2012). </a:t>
            </a:r>
          </a:p>
          <a:p>
            <a:pPr eaLnBrk="1" hangingPunct="1"/>
            <a:r>
              <a:rPr lang="en-US" altLang="zh-TW" b="1" i="1" smtClean="0"/>
              <a:t>The SSCI Syndrome in Higher Education (2014)</a:t>
            </a:r>
          </a:p>
          <a:p>
            <a:pPr eaLnBrk="1" hangingPunct="1"/>
            <a:r>
              <a:rPr lang="en-US" altLang="zh-TW" b="1" i="1" smtClean="0"/>
              <a:t>Chinese Education Models in a Global Age (2016)</a:t>
            </a:r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zh-TW" altLang="en-US" smtClean="0"/>
          </a:p>
        </p:txBody>
      </p:sp>
      <p:sp>
        <p:nvSpPr>
          <p:cNvPr id="16388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7B8DD4F-AFB7-4FAC-8FB9-2A37445A62BF}" type="slidenum">
              <a:rPr lang="zh-TW" altLang="en-US" smtClean="0"/>
              <a:pPr/>
              <a:t>15</a:t>
            </a:fld>
            <a:endParaRPr lang="zh-TW" alt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/>
          <p:cNvSpPr>
            <a:spLocks noGrp="1"/>
          </p:cNvSpPr>
          <p:nvPr>
            <p:ph type="title"/>
          </p:nvPr>
        </p:nvSpPr>
        <p:spPr>
          <a:xfrm>
            <a:off x="668338" y="287338"/>
            <a:ext cx="10515600" cy="1325562"/>
          </a:xfrm>
        </p:spPr>
        <p:txBody>
          <a:bodyPr/>
          <a:lstStyle/>
          <a:p>
            <a:pPr eaLnBrk="1" hangingPunct="1"/>
            <a:r>
              <a:rPr lang="en-US" altLang="zh-TW" sz="4800" i="1" smtClean="0"/>
              <a:t>Thanks for your attention.</a:t>
            </a:r>
            <a:br>
              <a:rPr lang="en-US" altLang="zh-TW" sz="4800" i="1" smtClean="0"/>
            </a:br>
            <a:r>
              <a:rPr lang="zh-TW" altLang="en-US" sz="4800" i="1" smtClean="0"/>
              <a:t>感恩與感謝！ </a:t>
            </a:r>
          </a:p>
        </p:txBody>
      </p:sp>
      <p:sp>
        <p:nvSpPr>
          <p:cNvPr id="17411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F9E06F4-CA2E-4533-8928-F284C18BFC87}" type="slidenum">
              <a:rPr lang="zh-TW" altLang="en-US" smtClean="0"/>
              <a:pPr/>
              <a:t>16</a:t>
            </a:fld>
            <a:endParaRPr lang="zh-TW" altLang="en-US" smtClean="0"/>
          </a:p>
        </p:txBody>
      </p:sp>
      <p:pic>
        <p:nvPicPr>
          <p:cNvPr id="17412" name="Picture 14" descr="pro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299325" y="2871788"/>
            <a:ext cx="3363913" cy="272256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Overview</a:t>
            </a:r>
            <a:endParaRPr lang="zh-TW" altLang="en-US" smtClean="0"/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In order to promote international-competitiveness and visibility, many Asian higher education institutes (HEIs) have strived for “world-class” universities.  </a:t>
            </a:r>
          </a:p>
          <a:p>
            <a:pPr eaLnBrk="1" hangingPunct="1"/>
            <a:endParaRPr lang="en-US" altLang="zh-TW" smtClean="0"/>
          </a:p>
          <a:p>
            <a:pPr eaLnBrk="1" hangingPunct="1"/>
            <a:r>
              <a:rPr lang="en-US" altLang="zh-TW" smtClean="0"/>
              <a:t>Leading universities in East Asia have often favored faculty publishing  in the international –indexed journals such as</a:t>
            </a:r>
            <a:r>
              <a:rPr lang="zh-TW" altLang="en-US" smtClean="0"/>
              <a:t>：</a:t>
            </a:r>
            <a:r>
              <a:rPr lang="en-US" altLang="zh-TW" smtClean="0"/>
              <a:t>  </a:t>
            </a:r>
          </a:p>
          <a:p>
            <a:pPr eaLnBrk="1" hangingPunct="1">
              <a:buFont typeface="Arial" charset="0"/>
              <a:buNone/>
            </a:pPr>
            <a:r>
              <a:rPr lang="en-US" altLang="zh-TW" smtClean="0"/>
              <a:t>       </a:t>
            </a:r>
            <a:r>
              <a:rPr lang="en-US" altLang="zh-TW" i="1" smtClean="0"/>
              <a:t>Science Citation Index (SCI), </a:t>
            </a:r>
          </a:p>
          <a:p>
            <a:pPr eaLnBrk="1" hangingPunct="1">
              <a:buFont typeface="Arial" charset="0"/>
              <a:buNone/>
            </a:pPr>
            <a:r>
              <a:rPr lang="en-US" altLang="zh-TW" i="1" smtClean="0"/>
              <a:t>       the Social Science Citation Index (SSCI) or </a:t>
            </a:r>
          </a:p>
          <a:p>
            <a:pPr eaLnBrk="1" hangingPunct="1">
              <a:buFont typeface="Arial" charset="0"/>
              <a:buNone/>
            </a:pPr>
            <a:r>
              <a:rPr lang="en-US" altLang="zh-TW" i="1" smtClean="0"/>
              <a:t>        others </a:t>
            </a:r>
            <a:r>
              <a:rPr lang="en-US" altLang="zh-TW" smtClean="0"/>
              <a:t>as major performance criteria for faculty. </a:t>
            </a:r>
            <a:endParaRPr lang="zh-TW" altLang="zh-TW" smtClean="0"/>
          </a:p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1"/>
          <p:cNvSpPr>
            <a:spLocks noGrp="1"/>
          </p:cNvSpPr>
          <p:nvPr>
            <p:ph type="title"/>
          </p:nvPr>
        </p:nvSpPr>
        <p:spPr>
          <a:xfrm>
            <a:off x="992188" y="365125"/>
            <a:ext cx="10361612" cy="828675"/>
          </a:xfrm>
        </p:spPr>
        <p:txBody>
          <a:bodyPr/>
          <a:lstStyle/>
          <a:p>
            <a:pPr eaLnBrk="1" hangingPunct="1"/>
            <a:r>
              <a:rPr lang="en-US" altLang="zh-TW" smtClean="0"/>
              <a:t> </a:t>
            </a:r>
            <a:endParaRPr lang="zh-TW" altLang="en-US" smtClean="0"/>
          </a:p>
        </p:txBody>
      </p:sp>
      <p:sp>
        <p:nvSpPr>
          <p:cNvPr id="4099" name="內容版面配置區 2"/>
          <p:cNvSpPr>
            <a:spLocks noGrp="1"/>
          </p:cNvSpPr>
          <p:nvPr>
            <p:ph idx="1"/>
          </p:nvPr>
        </p:nvSpPr>
        <p:spPr>
          <a:xfrm>
            <a:off x="774700" y="1333500"/>
            <a:ext cx="10579100" cy="4843463"/>
          </a:xfrm>
        </p:spPr>
        <p:txBody>
          <a:bodyPr/>
          <a:lstStyle/>
          <a:p>
            <a:pPr eaLnBrk="1" hangingPunct="1"/>
            <a:endParaRPr lang="en-US" altLang="zh-TW" smtClean="0"/>
          </a:p>
          <a:p>
            <a:pPr eaLnBrk="1" hangingPunct="1"/>
            <a:r>
              <a:rPr lang="en-GB" altLang="zh-TW" sz="3200" smtClean="0"/>
              <a:t>The study aims to analyze how higher education policies have affected faculty publication profile in two departments of a national university in Taiwan since 1990s.</a:t>
            </a:r>
          </a:p>
          <a:p>
            <a:pPr eaLnBrk="1" hangingPunct="1"/>
            <a:endParaRPr lang="en-US" altLang="zh-TW" sz="3200" smtClean="0"/>
          </a:p>
          <a:p>
            <a:pPr eaLnBrk="1" hangingPunct="1"/>
            <a:r>
              <a:rPr lang="en-GB" altLang="zh-TW" sz="3200" smtClean="0"/>
              <a:t>Journal publication was recorded in 1993, 2003 and 2013 to showcase the changing profile among each individual faculty member.</a:t>
            </a:r>
          </a:p>
          <a:p>
            <a:pPr eaLnBrk="1" hangingPunct="1"/>
            <a:r>
              <a:rPr lang="en-GB" altLang="zh-TW" sz="3200" smtClean="0"/>
              <a:t> In-depth interviews were conducted among senior faculty to gain insight of the ranking impact in the last two decades.</a:t>
            </a:r>
            <a:endParaRPr lang="en-US" altLang="zh-TW" sz="3200" smtClean="0"/>
          </a:p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Research Findings</a:t>
            </a:r>
            <a:endParaRPr lang="zh-TW" altLang="en-US" smtClean="0"/>
          </a:p>
        </p:txBody>
      </p:sp>
      <p:sp>
        <p:nvSpPr>
          <p:cNvPr id="512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4000" smtClean="0"/>
              <a:t>The study concludes that the forces of globalization and ranking have affected scholars differently depending on their field of study. </a:t>
            </a:r>
          </a:p>
          <a:p>
            <a:pPr eaLnBrk="1" hangingPunct="1"/>
            <a:endParaRPr lang="en-US" altLang="zh-TW" sz="4000" smtClean="0"/>
          </a:p>
          <a:p>
            <a:pPr eaLnBrk="1" hangingPunct="1"/>
            <a:r>
              <a:rPr lang="en-US" altLang="zh-TW" sz="4000" smtClean="0"/>
              <a:t>The phenomenon of </a:t>
            </a:r>
            <a:r>
              <a:rPr lang="en-US" altLang="zh-TW" sz="4000" i="1" smtClean="0"/>
              <a:t>“publish or perish</a:t>
            </a:r>
            <a:r>
              <a:rPr lang="en-US" altLang="zh-TW" sz="4000" smtClean="0"/>
              <a:t>” or the “SSCI Syndrome” has played a major role in the academic reward system in Taiwan higher education. </a:t>
            </a:r>
          </a:p>
          <a:p>
            <a:pPr eaLnBrk="1" hangingPunct="1"/>
            <a:endParaRPr lang="zh-TW" altLang="en-US" sz="40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zh-TW" b="1" smtClean="0"/>
              <a:t>What is ‘World Class’?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eaLnBrk="1" hangingPunct="1"/>
            <a:r>
              <a:rPr lang="en-GB" altLang="zh-TW" smtClean="0"/>
              <a:t>Publication of research in certain selected journals</a:t>
            </a:r>
          </a:p>
          <a:p>
            <a:pPr eaLnBrk="1" hangingPunct="1"/>
            <a:r>
              <a:rPr lang="en-GB" altLang="zh-TW" smtClean="0"/>
              <a:t>Predominantly English-medium</a:t>
            </a:r>
          </a:p>
          <a:p>
            <a:pPr eaLnBrk="1" hangingPunct="1"/>
            <a:r>
              <a:rPr lang="en-GB" altLang="zh-TW" smtClean="0"/>
              <a:t>Acceptance requires research appealing to a small number of editors</a:t>
            </a:r>
          </a:p>
          <a:p>
            <a:pPr eaLnBrk="1" hangingPunct="1"/>
            <a:r>
              <a:rPr lang="en-GB" altLang="zh-TW" smtClean="0"/>
              <a:t>Decreasing local relevancy in research publication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zh-TW" b="1" smtClean="0"/>
              <a:t>Why ‘World Class’?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eaLnBrk="1" hangingPunct="1"/>
            <a:r>
              <a:rPr lang="en-GB" altLang="zh-TW" smtClean="0"/>
              <a:t>Globalization</a:t>
            </a:r>
          </a:p>
          <a:p>
            <a:pPr eaLnBrk="1" hangingPunct="1"/>
            <a:r>
              <a:rPr lang="en-GB" altLang="zh-TW" smtClean="0"/>
              <a:t>Internationalisation</a:t>
            </a:r>
          </a:p>
          <a:p>
            <a:pPr eaLnBrk="1" hangingPunct="1"/>
            <a:r>
              <a:rPr lang="en-GB" altLang="zh-TW" smtClean="0"/>
              <a:t> Government preference for Neo-liberal, market-based solutions</a:t>
            </a:r>
          </a:p>
          <a:p>
            <a:pPr eaLnBrk="1" hangingPunct="1"/>
            <a:r>
              <a:rPr lang="en-GB" altLang="zh-TW" smtClean="0"/>
              <a:t>Rankings as both goal and measure (World-Class Research University Project, 2003; ‘5-year, NT$50bn’ plan).</a:t>
            </a:r>
          </a:p>
          <a:p>
            <a:pPr eaLnBrk="1" hangingPunct="1"/>
            <a:r>
              <a:rPr lang="en-GB" altLang="zh-TW" smtClean="0"/>
              <a:t>Research output is the key</a:t>
            </a:r>
          </a:p>
          <a:p>
            <a:pPr eaLnBrk="1" hangingPunct="1"/>
            <a:endParaRPr lang="en-GB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zh-TW" sz="3600" i="1" smtClean="0"/>
              <a:t>In the name of being as standardized and objective as possible to avoid academic bias accusations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eaLnBrk="1" hangingPunct="1"/>
            <a:r>
              <a:rPr lang="en-GB" altLang="zh-TW" smtClean="0"/>
              <a:t>University Quality Assurance, used as benchmark for budget allocation</a:t>
            </a:r>
          </a:p>
          <a:p>
            <a:pPr eaLnBrk="1" hangingPunct="1"/>
            <a:r>
              <a:rPr lang="en-GB" altLang="zh-TW" smtClean="0"/>
              <a:t>Monitor the publication records among individual faculty member</a:t>
            </a:r>
          </a:p>
          <a:p>
            <a:pPr lvl="1" eaLnBrk="1" hangingPunct="1"/>
            <a:r>
              <a:rPr lang="en-GB" altLang="zh-TW" smtClean="0"/>
              <a:t>New hiring practices</a:t>
            </a:r>
          </a:p>
          <a:p>
            <a:pPr lvl="1" eaLnBrk="1" hangingPunct="1"/>
            <a:r>
              <a:rPr lang="en-GB" altLang="zh-TW" smtClean="0"/>
              <a:t>6-year probation </a:t>
            </a:r>
          </a:p>
          <a:p>
            <a:pPr lvl="1" eaLnBrk="1" hangingPunct="1"/>
            <a:r>
              <a:rPr lang="en-GB" altLang="zh-TW" smtClean="0"/>
              <a:t>Performance and evaluation systems</a:t>
            </a:r>
          </a:p>
          <a:p>
            <a:pPr lvl="1" eaLnBrk="1" hangingPunct="1"/>
            <a:endParaRPr lang="en-GB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zh-TW" smtClean="0"/>
              <a:t>Short-term outcomes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814888" cy="4351338"/>
          </a:xfrm>
        </p:spPr>
        <p:txBody>
          <a:bodyPr/>
          <a:lstStyle/>
          <a:p>
            <a:pPr eaLnBrk="1" hangingPunct="1"/>
            <a:r>
              <a:rPr lang="en-GB" altLang="zh-TW" smtClean="0"/>
              <a:t>Selected universities gained in international reputation.</a:t>
            </a:r>
          </a:p>
          <a:p>
            <a:pPr eaLnBrk="1" hangingPunct="1"/>
            <a:r>
              <a:rPr lang="en-GB" altLang="zh-TW" smtClean="0"/>
              <a:t>Research publications rose by over 56% between 2008 and 2013 (World of Science, 2014).</a:t>
            </a:r>
          </a:p>
          <a:p>
            <a:pPr eaLnBrk="1" hangingPunct="1"/>
            <a:r>
              <a:rPr lang="en-GB" altLang="zh-TW" smtClean="0"/>
              <a:t>Academic impact rankings showed no improvement (US still dominated.)</a:t>
            </a:r>
          </a:p>
          <a:p>
            <a:pPr eaLnBrk="1" hangingPunct="1"/>
            <a:endParaRPr lang="en-GB" altLang="zh-TW" smtClean="0"/>
          </a:p>
        </p:txBody>
      </p:sp>
      <p:pic>
        <p:nvPicPr>
          <p:cNvPr id="9220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0513" y="842963"/>
            <a:ext cx="4230687" cy="519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24950" y="6176963"/>
            <a:ext cx="18669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zh-TW" smtClean="0"/>
              <a:t>Variations</a:t>
            </a:r>
            <a:r>
              <a:rPr lang="zh-TW" altLang="en-GB" smtClean="0"/>
              <a:t>：</a:t>
            </a:r>
            <a:r>
              <a:rPr lang="en-GB" altLang="zh-TW" smtClean="0"/>
              <a:t> different disciplines have a different publication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eaLnBrk="1" hangingPunct="1"/>
            <a:r>
              <a:rPr lang="en-GB" altLang="zh-TW" smtClean="0"/>
              <a:t>Education:</a:t>
            </a:r>
          </a:p>
          <a:p>
            <a:pPr lvl="1" eaLnBrk="1" hangingPunct="1"/>
            <a:r>
              <a:rPr lang="en-GB" altLang="zh-TW" smtClean="0"/>
              <a:t>Faculty increasingly have quantitative backgrounds.</a:t>
            </a:r>
          </a:p>
          <a:p>
            <a:pPr lvl="1" eaLnBrk="1" hangingPunct="1"/>
            <a:r>
              <a:rPr lang="en-GB" altLang="zh-TW" smtClean="0"/>
              <a:t>Papers on educational psychology, science education and educational technology boost research output.</a:t>
            </a:r>
          </a:p>
          <a:p>
            <a:pPr eaLnBrk="1" hangingPunct="1"/>
            <a:r>
              <a:rPr lang="en-GB" altLang="zh-TW" smtClean="0"/>
              <a:t>Ethnography:</a:t>
            </a:r>
          </a:p>
          <a:p>
            <a:pPr lvl="1" eaLnBrk="1" hangingPunct="1"/>
            <a:r>
              <a:rPr lang="en-GB" altLang="zh-TW" smtClean="0"/>
              <a:t>Interdisciplinary – difficulty in placing articles.</a:t>
            </a:r>
          </a:p>
          <a:p>
            <a:pPr lvl="1" eaLnBrk="1" hangingPunct="1"/>
            <a:r>
              <a:rPr lang="en-GB" altLang="zh-TW" smtClean="0"/>
              <a:t>Requirement for long periods of field work.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662</Words>
  <Application>Microsoft Office PowerPoint</Application>
  <PresentationFormat>自訂</PresentationFormat>
  <Paragraphs>100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1" baseType="lpstr">
      <vt:lpstr>Arial</vt:lpstr>
      <vt:lpstr>新細明體</vt:lpstr>
      <vt:lpstr>Calibri Light</vt:lpstr>
      <vt:lpstr>Calibri</vt:lpstr>
      <vt:lpstr>Office Theme</vt:lpstr>
      <vt:lpstr>      Publication Trends in the Race of World Class Status :  The Case of Two Fields in a Taiwanese University  Chuing Prudence Chou (周祝瑛) , National Chengchi University (台灣政治大學), Taiwan </vt:lpstr>
      <vt:lpstr>Overview</vt:lpstr>
      <vt:lpstr> </vt:lpstr>
      <vt:lpstr>Research Findings</vt:lpstr>
      <vt:lpstr>What is ‘World Class’?</vt:lpstr>
      <vt:lpstr>Why ‘World Class’?</vt:lpstr>
      <vt:lpstr>In the name of being as standardized and objective as possible to avoid academic bias accusations</vt:lpstr>
      <vt:lpstr>Short-term outcomes</vt:lpstr>
      <vt:lpstr>Variations： different disciplines have a different publication rate</vt:lpstr>
      <vt:lpstr>Publication Trends by Department</vt:lpstr>
      <vt:lpstr>Hiring and Promotion</vt:lpstr>
      <vt:lpstr>Trends in publication</vt:lpstr>
      <vt:lpstr>Important Findings…</vt:lpstr>
      <vt:lpstr>   This paper contains preliminary findings as part of   the   “Measuring Up: The Intended and Unintended Consequencesof Global Competition and  Metrics on Local Scholarship” project. </vt:lpstr>
      <vt:lpstr>  </vt:lpstr>
      <vt:lpstr>Thanks for your attention. 感恩與感謝！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Brido</dc:creator>
  <cp:lastModifiedBy>user</cp:lastModifiedBy>
  <cp:revision>30</cp:revision>
  <dcterms:created xsi:type="dcterms:W3CDTF">2016-03-02T01:18:29Z</dcterms:created>
  <dcterms:modified xsi:type="dcterms:W3CDTF">2016-12-06T03:48:53Z</dcterms:modified>
</cp:coreProperties>
</file>